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7"/>
    <p:restoredTop sz="85185"/>
  </p:normalViewPr>
  <p:slideViewPr>
    <p:cSldViewPr snapToGrid="0" snapToObjects="1">
      <p:cViewPr varScale="1">
        <p:scale>
          <a:sx n="104" d="100"/>
          <a:sy n="104" d="100"/>
        </p:scale>
        <p:origin x="240"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6/18/22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810915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Karthikeyan Ilango</a:t>
            </a:r>
          </a:p>
          <a:p>
            <a:r>
              <a:rPr lang="en-US" dirty="0">
                <a:solidFill>
                  <a:schemeClr val="bg2"/>
                </a:solidFill>
                <a:latin typeface="Abadi"/>
                <a:ea typeface="SF Pro" pitchFamily="2" charset="0"/>
                <a:cs typeface="SF Pro" pitchFamily="2" charset="0"/>
              </a:rPr>
              <a:t>17-06-2022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Data Wrangling</a:t>
            </a:r>
          </a:p>
        </p:txBody>
      </p:sp>
      <p:pic>
        <p:nvPicPr>
          <p:cNvPr id="3" name="Picture 2" descr="Diagram, schematic&#10;&#10;Description automatically generated">
            <a:extLst>
              <a:ext uri="{FF2B5EF4-FFF2-40B4-BE49-F238E27FC236}">
                <a16:creationId xmlns:a16="http://schemas.microsoft.com/office/drawing/2014/main" id="{3384D5D3-50E7-F8DD-2C4D-2C202364CF0B}"/>
              </a:ext>
            </a:extLst>
          </p:cNvPr>
          <p:cNvPicPr>
            <a:picLocks noChangeAspect="1"/>
          </p:cNvPicPr>
          <p:nvPr/>
        </p:nvPicPr>
        <p:blipFill rotWithShape="1">
          <a:blip r:embed="rId2"/>
          <a:srcRect l="24236" r="20245"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42254" y="2655918"/>
            <a:ext cx="6251110" cy="3483864"/>
          </a:xfrm>
          <a:prstGeom prst="rect">
            <a:avLst/>
          </a:prstGeom>
        </p:spPr>
        <p:txBody>
          <a:bodyPr vert="horz" lIns="91440" tIns="45720" rIns="91440" bIns="45720" rtlCol="0">
            <a:normAutofit/>
          </a:bodyPr>
          <a:lstStyle/>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p>
          <a:p>
            <a:r>
              <a:rPr lang="en-US" sz="2200" dirty="0"/>
              <a:t>GitHub URL : https://</a:t>
            </a:r>
            <a:r>
              <a:rPr lang="en-US" sz="2200" dirty="0" err="1"/>
              <a:t>github.com</a:t>
            </a:r>
            <a:r>
              <a:rPr lang="en-US" sz="2200" dirty="0"/>
              <a:t>/karthik2411/IBM-Data-Science/blob/main/Data%20wrangling.ipynb</a:t>
            </a:r>
          </a:p>
          <a:p>
            <a:endParaRPr lang="en-US" sz="2200"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We explored the data with the help of visualization in order to obtain the following insights</a:t>
            </a:r>
          </a:p>
          <a:p>
            <a:pPr lvl="1">
              <a:lnSpc>
                <a:spcPct val="100000"/>
              </a:lnSpc>
              <a:spcBef>
                <a:spcPts val="1400"/>
              </a:spcBef>
            </a:pPr>
            <a:r>
              <a:rPr lang="en-IN" dirty="0"/>
              <a:t>The relationship between Flight Number and Launch Site</a:t>
            </a:r>
          </a:p>
          <a:p>
            <a:pPr lvl="1">
              <a:lnSpc>
                <a:spcPct val="100000"/>
              </a:lnSpc>
              <a:spcBef>
                <a:spcPts val="1400"/>
              </a:spcBef>
            </a:pPr>
            <a:r>
              <a:rPr lang="en-IN" dirty="0"/>
              <a:t> The relationship between Payload and Launch Site</a:t>
            </a:r>
          </a:p>
          <a:p>
            <a:pPr lvl="1">
              <a:lnSpc>
                <a:spcPct val="100000"/>
              </a:lnSpc>
              <a:spcBef>
                <a:spcPts val="1400"/>
              </a:spcBef>
            </a:pPr>
            <a:r>
              <a:rPr lang="en-IN" dirty="0"/>
              <a:t>The relationship between success rate of each orbit type</a:t>
            </a:r>
          </a:p>
          <a:p>
            <a:pPr lvl="1">
              <a:lnSpc>
                <a:spcPct val="100000"/>
              </a:lnSpc>
              <a:spcBef>
                <a:spcPts val="1400"/>
              </a:spcBef>
            </a:pPr>
            <a:r>
              <a:rPr lang="en-IN" dirty="0"/>
              <a:t>The relationship between </a:t>
            </a:r>
            <a:r>
              <a:rPr lang="en-IN" dirty="0" err="1"/>
              <a:t>FlightNumber</a:t>
            </a:r>
            <a:r>
              <a:rPr lang="en-IN" dirty="0"/>
              <a:t> and Orbit type</a:t>
            </a:r>
          </a:p>
          <a:p>
            <a:pPr lvl="1">
              <a:lnSpc>
                <a:spcPct val="100000"/>
              </a:lnSpc>
              <a:spcBef>
                <a:spcPts val="1400"/>
              </a:spcBef>
            </a:pPr>
            <a:r>
              <a:rPr lang="en-IN" dirty="0"/>
              <a:t> Visualize the launch success yearly trend</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/karthik2411/IBM-Data-Science/blob/main/Exploratory%20analysis%20with%20Data%20Visualization.ipynb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SQL queries used to perform the following find the following insights </a:t>
            </a:r>
          </a:p>
          <a:p>
            <a:pPr lvl="1">
              <a:lnSpc>
                <a:spcPct val="100000"/>
              </a:lnSpc>
              <a:spcBef>
                <a:spcPts val="1400"/>
              </a:spcBef>
            </a:pPr>
            <a:r>
              <a:rPr lang="en-IN" dirty="0"/>
              <a:t>The names of the unique launch sites in the space mission</a:t>
            </a:r>
          </a:p>
          <a:p>
            <a:pPr lvl="1">
              <a:lnSpc>
                <a:spcPct val="100000"/>
              </a:lnSpc>
              <a:spcBef>
                <a:spcPts val="1400"/>
              </a:spcBef>
            </a:pPr>
            <a:r>
              <a:rPr lang="en-IN" dirty="0"/>
              <a:t>5 records where launch sites begin with the string 'CCA'</a:t>
            </a:r>
          </a:p>
          <a:p>
            <a:pPr lvl="1">
              <a:lnSpc>
                <a:spcPct val="100000"/>
              </a:lnSpc>
              <a:spcBef>
                <a:spcPts val="1400"/>
              </a:spcBef>
            </a:pPr>
            <a:r>
              <a:rPr lang="en-IN" dirty="0"/>
              <a:t>the total payload mass carried by boosters launched by NASA (CRS)</a:t>
            </a:r>
          </a:p>
          <a:p>
            <a:pPr lvl="1">
              <a:lnSpc>
                <a:spcPct val="100000"/>
              </a:lnSpc>
              <a:spcBef>
                <a:spcPts val="1400"/>
              </a:spcBef>
            </a:pPr>
            <a:r>
              <a:rPr lang="en-IN" dirty="0"/>
              <a:t> total number of successful and failure mission outcomes</a:t>
            </a:r>
          </a:p>
          <a:p>
            <a:pPr lvl="1">
              <a:lnSpc>
                <a:spcPct val="100000"/>
              </a:lnSpc>
              <a:spcBef>
                <a:spcPts val="1400"/>
              </a:spcBef>
            </a:pPr>
            <a:r>
              <a:rPr lang="en-IN" dirty="0"/>
              <a:t>the </a:t>
            </a:r>
            <a:r>
              <a:rPr lang="en-IN" dirty="0" err="1"/>
              <a:t>booster_versions</a:t>
            </a:r>
            <a:r>
              <a:rPr lang="en-IN" dirty="0"/>
              <a:t> which have carried the maximum payload mass.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/karthik2411/IBM-Data-Science/blob/main/Exploratory%20analysis%20with%20SQL.ipynb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were added to the map as object .</a:t>
            </a:r>
          </a:p>
          <a:p>
            <a:pPr>
              <a:lnSpc>
                <a:spcPct val="100000"/>
              </a:lnSpc>
              <a:spcBef>
                <a:spcPts val="1400"/>
              </a:spcBef>
            </a:pPr>
            <a:r>
              <a:rPr lang="en-US" sz="2200" dirty="0">
                <a:solidFill>
                  <a:schemeClr val="accent3">
                    <a:lumMod val="25000"/>
                  </a:schemeClr>
                </a:solidFill>
                <a:latin typeface="Abadi" panose="020B0604020104020204" pitchFamily="34" charset="0"/>
              </a:rPr>
              <a:t>Launch outcome (I.e., success or failure) is marked as 0 and 1 where 0 is for failure and 1 is for successful</a:t>
            </a:r>
          </a:p>
          <a:p>
            <a:pPr>
              <a:lnSpc>
                <a:spcPct val="100000"/>
              </a:lnSpc>
              <a:spcBef>
                <a:spcPts val="1400"/>
              </a:spcBef>
            </a:pPr>
            <a:r>
              <a:rPr lang="en-US" sz="2200" dirty="0">
                <a:solidFill>
                  <a:schemeClr val="accent3">
                    <a:lumMod val="25000"/>
                  </a:schemeClr>
                </a:solidFill>
                <a:latin typeface="Abadi" panose="020B0604020104020204" pitchFamily="34" charset="0"/>
              </a:rPr>
              <a:t>Clusters are identified for launch sites that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/karthik2411/IBM-Data-Science/blob/main/Interactive%20Visual%20Analytics%20using%20Folium.ipynb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is built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Pie charts  are plotted to show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The scatter graph is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GitHub URL :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/karthik2411/IBM-Data-Science/blob/main/Dashboard%20with%20plotly%20dash.ipynb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Predictive Analysis (Classification)</a:t>
            </a:r>
          </a:p>
        </p:txBody>
      </p:sp>
      <p:pic>
        <p:nvPicPr>
          <p:cNvPr id="16" name="Picture 6" descr="Drawings on colourful paper">
            <a:extLst>
              <a:ext uri="{FF2B5EF4-FFF2-40B4-BE49-F238E27FC236}">
                <a16:creationId xmlns:a16="http://schemas.microsoft.com/office/drawing/2014/main" id="{6A57ED6B-5B1D-EE20-E4AB-751836CBDE05}"/>
              </a:ext>
            </a:extLst>
          </p:cNvPr>
          <p:cNvPicPr>
            <a:picLocks noChangeAspect="1"/>
          </p:cNvPicPr>
          <p:nvPr/>
        </p:nvPicPr>
        <p:blipFill rotWithShape="1">
          <a:blip r:embed="rId2"/>
          <a:srcRect l="17206" r="3746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97762" y="2706624"/>
            <a:ext cx="6251110" cy="3483864"/>
          </a:xfrm>
          <a:prstGeom prst="rect">
            <a:avLst/>
          </a:prstGeom>
        </p:spPr>
        <p:txBody>
          <a:bodyPr vert="horz" lIns="91440" tIns="45720" rIns="91440" bIns="45720" rtlCol="0">
            <a:normAutofit fontScale="92500"/>
          </a:bodyPr>
          <a:lstStyle/>
          <a:p>
            <a:pPr>
              <a:spcBef>
                <a:spcPts val="1400"/>
              </a:spcBef>
            </a:pPr>
            <a:r>
              <a:rPr lang="en-US" sz="2200" dirty="0"/>
              <a:t>Using </a:t>
            </a:r>
            <a:r>
              <a:rPr lang="en-US" sz="2200" dirty="0" err="1"/>
              <a:t>Numpy</a:t>
            </a:r>
            <a:r>
              <a:rPr lang="en-US" sz="2200" dirty="0"/>
              <a:t> and Pandas the data is loaded and transformed, which is then divided into training and testing data</a:t>
            </a:r>
          </a:p>
          <a:p>
            <a:pPr>
              <a:spcBef>
                <a:spcPts val="1400"/>
              </a:spcBef>
            </a:pPr>
            <a:r>
              <a:rPr lang="en-US" sz="2200" dirty="0"/>
              <a:t>Different machine learning models are employed using </a:t>
            </a:r>
            <a:r>
              <a:rPr lang="en-US" sz="2200" dirty="0" err="1"/>
              <a:t>gridsearchcv</a:t>
            </a:r>
            <a:endParaRPr lang="en-US" sz="2200" dirty="0"/>
          </a:p>
          <a:p>
            <a:pPr>
              <a:spcBef>
                <a:spcPts val="1400"/>
              </a:spcBef>
            </a:pPr>
            <a:r>
              <a:rPr lang="en-US" sz="2200" dirty="0"/>
              <a:t>Accuracy of each model is calculated to determine best performing model </a:t>
            </a:r>
          </a:p>
          <a:p>
            <a:pPr>
              <a:spcBef>
                <a:spcPts val="1400"/>
              </a:spcBef>
            </a:pPr>
            <a:r>
              <a:rPr lang="en-US" sz="2200" dirty="0"/>
              <a:t>GitHub URL - https://</a:t>
            </a:r>
            <a:r>
              <a:rPr lang="en-US" sz="2200" dirty="0" err="1"/>
              <a:t>github.com</a:t>
            </a:r>
            <a:r>
              <a:rPr lang="en-US" sz="2200" dirty="0"/>
              <a:t>/karthik2411/IBM-Data-Science/blob/main/Machine%20Learning%20Prediction.ipynb</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mj-lt"/>
                <a:ea typeface="+mj-ea"/>
                <a:cs typeface="+mj-cs"/>
              </a:rPr>
              <a:t>Flight Number vs. Launch Site</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BDC9D3AC-FCD3-14FD-C42C-E205F79C8B18}"/>
              </a:ext>
            </a:extLst>
          </p:cNvPr>
          <p:cNvPicPr>
            <a:picLocks noChangeAspect="1"/>
          </p:cNvPicPr>
          <p:nvPr/>
        </p:nvPicPr>
        <p:blipFill>
          <a:blip r:embed="rId2"/>
          <a:stretch>
            <a:fillRect/>
          </a:stretch>
        </p:blipFill>
        <p:spPr>
          <a:xfrm>
            <a:off x="320040" y="3141837"/>
            <a:ext cx="11548872" cy="256962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Payload vs. Launch Site</a:t>
            </a:r>
          </a:p>
        </p:txBody>
      </p:sp>
      <p:pic>
        <p:nvPicPr>
          <p:cNvPr id="8" name="Picture 7" descr="Chart, scatter chart&#10;&#10;Description automatically generated">
            <a:extLst>
              <a:ext uri="{FF2B5EF4-FFF2-40B4-BE49-F238E27FC236}">
                <a16:creationId xmlns:a16="http://schemas.microsoft.com/office/drawing/2014/main" id="{B197C47D-49A8-45A9-27D8-391AD495DD47}"/>
              </a:ext>
            </a:extLst>
          </p:cNvPr>
          <p:cNvPicPr>
            <a:picLocks noChangeAspect="1"/>
          </p:cNvPicPr>
          <p:nvPr/>
        </p:nvPicPr>
        <p:blipFill>
          <a:blip r:embed="rId2"/>
          <a:stretch>
            <a:fillRect/>
          </a:stretch>
        </p:blipFill>
        <p:spPr>
          <a:xfrm>
            <a:off x="2418845" y="1675227"/>
            <a:ext cx="7354309" cy="439419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1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E502A1D3-41C5-3960-82D1-C445008C40AF}"/>
              </a:ext>
            </a:extLst>
          </p:cNvPr>
          <p:cNvPicPr>
            <a:picLocks noChangeAspect="1"/>
          </p:cNvPicPr>
          <p:nvPr/>
        </p:nvPicPr>
        <p:blipFill>
          <a:blip r:embed="rId2"/>
          <a:stretch>
            <a:fillRect/>
          </a:stretch>
        </p:blipFill>
        <p:spPr>
          <a:xfrm>
            <a:off x="4654296" y="646676"/>
            <a:ext cx="7214616" cy="553721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100" kern="1200">
                <a:solidFill>
                  <a:schemeClr val="tx1"/>
                </a:solidFill>
                <a:latin typeface="+mj-lt"/>
                <a:ea typeface="+mj-ea"/>
                <a:cs typeface="+mj-cs"/>
              </a:rPr>
              <a:t>Flight Number vs. Orbit Type</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4C687D84-2F84-EA4E-3D0A-B10176C4CF5D}"/>
              </a:ext>
            </a:extLst>
          </p:cNvPr>
          <p:cNvPicPr>
            <a:picLocks noChangeAspect="1"/>
          </p:cNvPicPr>
          <p:nvPr/>
        </p:nvPicPr>
        <p:blipFill>
          <a:blip r:embed="rId2"/>
          <a:stretch>
            <a:fillRect/>
          </a:stretch>
        </p:blipFill>
        <p:spPr>
          <a:xfrm>
            <a:off x="4654296" y="1305010"/>
            <a:ext cx="7214616" cy="422054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Payload vs. Orbit Type</a:t>
            </a:r>
          </a:p>
        </p:txBody>
      </p:sp>
      <p:sp>
        <p:nvSpPr>
          <p:cNvPr id="2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EEC49C45-98A4-3D8D-350A-282B332C68C8}"/>
              </a:ext>
            </a:extLst>
          </p:cNvPr>
          <p:cNvPicPr>
            <a:picLocks noChangeAspect="1"/>
          </p:cNvPicPr>
          <p:nvPr/>
        </p:nvPicPr>
        <p:blipFill>
          <a:blip r:embed="rId2"/>
          <a:stretch>
            <a:fillRect/>
          </a:stretch>
        </p:blipFill>
        <p:spPr>
          <a:xfrm>
            <a:off x="838200" y="2476082"/>
            <a:ext cx="9457592" cy="429699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Success Yearly Trend</a:t>
            </a:r>
          </a:p>
        </p:txBody>
      </p:sp>
      <p:pic>
        <p:nvPicPr>
          <p:cNvPr id="6" name="Picture 5" descr="Chart, histogram&#10;&#10;Description automatically generated">
            <a:extLst>
              <a:ext uri="{FF2B5EF4-FFF2-40B4-BE49-F238E27FC236}">
                <a16:creationId xmlns:a16="http://schemas.microsoft.com/office/drawing/2014/main" id="{A5BBD17C-43D1-BBF3-9CBC-2A8A81AC9EFB}"/>
              </a:ext>
            </a:extLst>
          </p:cNvPr>
          <p:cNvPicPr>
            <a:picLocks noChangeAspect="1"/>
          </p:cNvPicPr>
          <p:nvPr/>
        </p:nvPicPr>
        <p:blipFill>
          <a:blip r:embed="rId2"/>
          <a:stretch>
            <a:fillRect/>
          </a:stretch>
        </p:blipFill>
        <p:spPr>
          <a:xfrm>
            <a:off x="4502428" y="972246"/>
            <a:ext cx="7225748" cy="491350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All Launch Site Names</a:t>
            </a:r>
          </a:p>
        </p:txBody>
      </p:sp>
      <p:pic>
        <p:nvPicPr>
          <p:cNvPr id="7" name="Picture 6" descr="A toy rocket flying out of the computer">
            <a:extLst>
              <a:ext uri="{FF2B5EF4-FFF2-40B4-BE49-F238E27FC236}">
                <a16:creationId xmlns:a16="http://schemas.microsoft.com/office/drawing/2014/main" id="{1C6F7862-6B38-12BE-A71C-440A623135EE}"/>
              </a:ext>
            </a:extLst>
          </p:cNvPr>
          <p:cNvPicPr>
            <a:picLocks noChangeAspect="1"/>
          </p:cNvPicPr>
          <p:nvPr/>
        </p:nvPicPr>
        <p:blipFill rotWithShape="1">
          <a:blip r:embed="rId2"/>
          <a:srcRect l="15470" r="-1" b="-1"/>
          <a:stretch/>
        </p:blipFill>
        <p:spPr>
          <a:xfrm>
            <a:off x="20" y="431"/>
            <a:ext cx="8115280" cy="6408311"/>
          </a:xfrm>
          <a:prstGeom prst="rect">
            <a:avLst/>
          </a:prstGeom>
        </p:spPr>
      </p:pic>
      <p:pic>
        <p:nvPicPr>
          <p:cNvPr id="10" name="Content Placeholder 9" descr="Graphical user interface, text, application&#10;&#10;Description automatically generated">
            <a:extLst>
              <a:ext uri="{FF2B5EF4-FFF2-40B4-BE49-F238E27FC236}">
                <a16:creationId xmlns:a16="http://schemas.microsoft.com/office/drawing/2014/main" id="{E682598B-9045-C533-EA63-18DF1B02BB84}"/>
              </a:ext>
            </a:extLst>
          </p:cNvPr>
          <p:cNvPicPr>
            <a:picLocks noGrp="1" noChangeAspect="1"/>
          </p:cNvPicPr>
          <p:nvPr>
            <p:ph idx="4294967295"/>
          </p:nvPr>
        </p:nvPicPr>
        <p:blipFill>
          <a:blip r:embed="rId3"/>
          <a:stretch>
            <a:fillRect/>
          </a:stretch>
        </p:blipFill>
        <p:spPr>
          <a:xfrm>
            <a:off x="9346406" y="3222625"/>
            <a:ext cx="1536700" cy="1930400"/>
          </a:xfrm>
          <a:prstGeom prst="rect">
            <a:avLst/>
          </a:prstGeom>
        </p:spPr>
      </p:pic>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24</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Rectangle 1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99714" y="353160"/>
            <a:ext cx="7091300"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FFFFFF"/>
                </a:solidFill>
                <a:latin typeface="+mj-lt"/>
                <a:ea typeface="+mj-ea"/>
                <a:cs typeface="+mj-cs"/>
              </a:rPr>
              <a:t>Launch Site Names Begin with 'CCA'</a:t>
            </a:r>
          </a:p>
        </p:txBody>
      </p:sp>
      <p:pic>
        <p:nvPicPr>
          <p:cNvPr id="6" name="Content Placeholder 5" descr="Table&#10;&#10;Description automatically generated">
            <a:extLst>
              <a:ext uri="{FF2B5EF4-FFF2-40B4-BE49-F238E27FC236}">
                <a16:creationId xmlns:a16="http://schemas.microsoft.com/office/drawing/2014/main" id="{5C5401D9-EBED-25EE-4D3B-37D379B57F07}"/>
              </a:ext>
            </a:extLst>
          </p:cNvPr>
          <p:cNvPicPr>
            <a:picLocks noGrp="1" noChangeAspect="1"/>
          </p:cNvPicPr>
          <p:nvPr>
            <p:ph idx="4294967295"/>
          </p:nvPr>
        </p:nvPicPr>
        <p:blipFill>
          <a:blip r:embed="rId2"/>
          <a:stretch>
            <a:fillRect/>
          </a:stretch>
        </p:blipFill>
        <p:spPr>
          <a:xfrm>
            <a:off x="715748" y="2602436"/>
            <a:ext cx="5131088" cy="3155617"/>
          </a:xfrm>
          <a:prstGeom prst="rect">
            <a:avLst/>
          </a:prstGeom>
        </p:spPr>
      </p:pic>
      <p:pic>
        <p:nvPicPr>
          <p:cNvPr id="7" name="Picture 6" descr="Rocket launch">
            <a:extLst>
              <a:ext uri="{FF2B5EF4-FFF2-40B4-BE49-F238E27FC236}">
                <a16:creationId xmlns:a16="http://schemas.microsoft.com/office/drawing/2014/main" id="{EE292DA2-A9EA-84B6-0443-7AFEECC1046F}"/>
              </a:ext>
            </a:extLst>
          </p:cNvPr>
          <p:cNvPicPr>
            <a:picLocks noChangeAspect="1"/>
          </p:cNvPicPr>
          <p:nvPr/>
        </p:nvPicPr>
        <p:blipFill rotWithShape="1">
          <a:blip r:embed="rId3"/>
          <a:srcRect l="5884" r="-1" b="-1"/>
          <a:stretch/>
        </p:blipFill>
        <p:spPr>
          <a:xfrm>
            <a:off x="6345165" y="2397169"/>
            <a:ext cx="5131087" cy="36391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chemeClr val="tx1">
                    <a:lumMod val="50000"/>
                    <a:lumOff val="50000"/>
                  </a:schemeClr>
                </a:solidFill>
                <a:latin typeface="+mn-lt"/>
              </a:rPr>
              <a:pPr>
                <a:spcAft>
                  <a:spcPts val="600"/>
                </a:spcAft>
                <a:defRPr/>
              </a:pPr>
              <a:t>25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546351" y="433545"/>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400">
                <a:solidFill>
                  <a:srgbClr val="FFFFFF"/>
                </a:solidFill>
                <a:latin typeface="+mj-lt"/>
                <a:ea typeface="+mj-ea"/>
                <a:cs typeface="+mj-cs"/>
              </a:rPr>
              <a:t>Total Payload Mass</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The planet earth taken from the outer space">
            <a:extLst>
              <a:ext uri="{FF2B5EF4-FFF2-40B4-BE49-F238E27FC236}">
                <a16:creationId xmlns:a16="http://schemas.microsoft.com/office/drawing/2014/main" id="{0C0C1A3D-B5D2-03A7-CC75-104B1CEA5F36}"/>
              </a:ext>
            </a:extLst>
          </p:cNvPr>
          <p:cNvPicPr>
            <a:picLocks noChangeAspect="1"/>
          </p:cNvPicPr>
          <p:nvPr/>
        </p:nvPicPr>
        <p:blipFill rotWithShape="1">
          <a:blip r:embed="rId2"/>
          <a:srcRect l="55895" r="1" b="1"/>
          <a:stretch/>
        </p:blipFill>
        <p:spPr>
          <a:xfrm>
            <a:off x="1708465" y="2426818"/>
            <a:ext cx="2702122" cy="3997637"/>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Graphical user interface, text, application&#10;&#10;Description automatically generated">
            <a:extLst>
              <a:ext uri="{FF2B5EF4-FFF2-40B4-BE49-F238E27FC236}">
                <a16:creationId xmlns:a16="http://schemas.microsoft.com/office/drawing/2014/main" id="{15C569CF-0207-C1CB-BCD6-EA2A4CB76BDE}"/>
              </a:ext>
            </a:extLst>
          </p:cNvPr>
          <p:cNvPicPr>
            <a:picLocks noGrp="1" noChangeAspect="1"/>
          </p:cNvPicPr>
          <p:nvPr>
            <p:ph idx="4294967295"/>
          </p:nvPr>
        </p:nvPicPr>
        <p:blipFill>
          <a:blip r:embed="rId3"/>
          <a:stretch>
            <a:fillRect/>
          </a:stretch>
        </p:blipFill>
        <p:spPr>
          <a:xfrm>
            <a:off x="6445073" y="3620888"/>
            <a:ext cx="5455917" cy="16094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defRPr/>
            </a:pPr>
            <a:fld id="{5075537C-CA84-1446-933C-8E9D027F9201}" type="slidenum">
              <a:rPr lang="en-US" sz="1200">
                <a:solidFill>
                  <a:srgbClr val="898989"/>
                </a:solidFill>
                <a:latin typeface="+mn-lt"/>
              </a:rPr>
              <a:pPr>
                <a:spcAft>
                  <a:spcPts val="600"/>
                </a:spcAft>
                <a:defRPr/>
              </a:pPr>
              <a:t>26</a:t>
            </a:fld>
            <a:endParaRPr lang="en-US" sz="1200">
              <a:solidFill>
                <a:srgbClr val="898989"/>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526073" y="48943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400" kern="1200">
                <a:solidFill>
                  <a:schemeClr val="bg1"/>
                </a:solidFill>
                <a:latin typeface="+mj-lt"/>
                <a:ea typeface="+mj-ea"/>
                <a:cs typeface="+mj-cs"/>
              </a:rPr>
              <a:t>Average Payload Mass by F9 v1.1</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Graphical user interface, text, application&#10;&#10;Description automatically generated">
            <a:extLst>
              <a:ext uri="{FF2B5EF4-FFF2-40B4-BE49-F238E27FC236}">
                <a16:creationId xmlns:a16="http://schemas.microsoft.com/office/drawing/2014/main" id="{9F18683F-8FFE-4249-4CF0-562507642731}"/>
              </a:ext>
            </a:extLst>
          </p:cNvPr>
          <p:cNvPicPr>
            <a:picLocks noGrp="1" noChangeAspect="1"/>
          </p:cNvPicPr>
          <p:nvPr>
            <p:ph idx="4294967295"/>
          </p:nvPr>
        </p:nvPicPr>
        <p:blipFill>
          <a:blip r:embed="rId2"/>
          <a:stretch>
            <a:fillRect/>
          </a:stretch>
        </p:blipFill>
        <p:spPr>
          <a:xfrm>
            <a:off x="320040" y="2730578"/>
            <a:ext cx="11496821" cy="339156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27</a:t>
            </a:fld>
            <a:endParaRPr lang="en-US" sz="1200">
              <a:solidFill>
                <a:srgbClr val="898989"/>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526073" y="48943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400" kern="1200">
                <a:solidFill>
                  <a:schemeClr val="bg1"/>
                </a:solidFill>
                <a:latin typeface="+mj-lt"/>
                <a:ea typeface="+mj-ea"/>
                <a:cs typeface="+mj-cs"/>
              </a:rPr>
              <a:t>First Successful Ground Landing Date</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Graphical user interface, application, Word&#10;&#10;Description automatically generated">
            <a:extLst>
              <a:ext uri="{FF2B5EF4-FFF2-40B4-BE49-F238E27FC236}">
                <a16:creationId xmlns:a16="http://schemas.microsoft.com/office/drawing/2014/main" id="{756FB841-6DEF-71DA-5C51-C6C218E49AEF}"/>
              </a:ext>
            </a:extLst>
          </p:cNvPr>
          <p:cNvPicPr>
            <a:picLocks noGrp="1" noChangeAspect="1"/>
          </p:cNvPicPr>
          <p:nvPr>
            <p:ph idx="4294967295"/>
          </p:nvPr>
        </p:nvPicPr>
        <p:blipFill>
          <a:blip r:embed="rId2"/>
          <a:stretch>
            <a:fillRect/>
          </a:stretch>
        </p:blipFill>
        <p:spPr>
          <a:xfrm>
            <a:off x="320040" y="2730578"/>
            <a:ext cx="11496821" cy="339156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28</a:t>
            </a:fld>
            <a:endParaRPr lang="en-US" sz="1200">
              <a:solidFill>
                <a:srgbClr val="898989"/>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t>List the names of boosters which have successfully landed on drone ship and had payload mass greater than 4000 but less than 6000</a:t>
            </a:r>
          </a:p>
          <a:p>
            <a:pPr marL="0" indent="0">
              <a:spcBef>
                <a:spcPts val="1400"/>
              </a:spcBef>
              <a:buNone/>
            </a:pPr>
            <a:endParaRPr lang="en-US" sz="2000" dirty="0"/>
          </a:p>
        </p:txBody>
      </p:sp>
      <p:pic>
        <p:nvPicPr>
          <p:cNvPr id="7" name="Picture 6" descr="Graphical user interface, application&#10;&#10;Description automatically generated">
            <a:extLst>
              <a:ext uri="{FF2B5EF4-FFF2-40B4-BE49-F238E27FC236}">
                <a16:creationId xmlns:a16="http://schemas.microsoft.com/office/drawing/2014/main" id="{C040B992-288E-3069-4C05-3C33BF28BF0B}"/>
              </a:ext>
            </a:extLst>
          </p:cNvPr>
          <p:cNvPicPr>
            <a:picLocks noChangeAspect="1"/>
          </p:cNvPicPr>
          <p:nvPr/>
        </p:nvPicPr>
        <p:blipFill>
          <a:blip r:embed="rId2"/>
          <a:stretch>
            <a:fillRect/>
          </a:stretch>
        </p:blipFill>
        <p:spPr>
          <a:xfrm>
            <a:off x="5840158" y="640080"/>
            <a:ext cx="4531996" cy="55778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62710"/>
            <a:ext cx="10999549" cy="476368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Total Number of Successful and Failure Mission Outcomes</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 text, application, email&#10;&#10;Description automatically generated">
            <a:extLst>
              <a:ext uri="{FF2B5EF4-FFF2-40B4-BE49-F238E27FC236}">
                <a16:creationId xmlns:a16="http://schemas.microsoft.com/office/drawing/2014/main" id="{31D364A3-7F98-6CAA-7B58-010A88C8F01F}"/>
              </a:ext>
            </a:extLst>
          </p:cNvPr>
          <p:cNvPicPr>
            <a:picLocks noGrp="1" noChangeAspect="1"/>
          </p:cNvPicPr>
          <p:nvPr>
            <p:ph idx="4294967295"/>
          </p:nvPr>
        </p:nvPicPr>
        <p:blipFill>
          <a:blip r:embed="rId2"/>
          <a:stretch>
            <a:fillRect/>
          </a:stretch>
        </p:blipFill>
        <p:spPr>
          <a:xfrm>
            <a:off x="4654296" y="1395192"/>
            <a:ext cx="7214616" cy="40401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Boosters Carried Maximum Payload</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b="1"/>
              <a:t>List the names of the booster_versions which have carried the maximum payload mass. Use a subquery</a:t>
            </a:r>
          </a:p>
          <a:p>
            <a:pPr>
              <a:spcBef>
                <a:spcPts val="1400"/>
              </a:spcBef>
            </a:pPr>
            <a:endParaRPr lang="en-US" sz="2200"/>
          </a:p>
        </p:txBody>
      </p:sp>
      <p:pic>
        <p:nvPicPr>
          <p:cNvPr id="6" name="Picture 5" descr="Table&#10;&#10;Description automatically generated">
            <a:extLst>
              <a:ext uri="{FF2B5EF4-FFF2-40B4-BE49-F238E27FC236}">
                <a16:creationId xmlns:a16="http://schemas.microsoft.com/office/drawing/2014/main" id="{68000D96-46E9-2DC5-E43B-1FD92ECB108A}"/>
              </a:ext>
            </a:extLst>
          </p:cNvPr>
          <p:cNvPicPr>
            <a:picLocks noChangeAspect="1"/>
          </p:cNvPicPr>
          <p:nvPr/>
        </p:nvPicPr>
        <p:blipFill>
          <a:blip r:embed="rId2"/>
          <a:stretch>
            <a:fillRect/>
          </a:stretch>
        </p:blipFill>
        <p:spPr>
          <a:xfrm>
            <a:off x="6722897" y="640080"/>
            <a:ext cx="4211269" cy="55778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2015 Launch Records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b="1"/>
              <a:t>List the records which will display the month names, failure landing_outcomes in drone ship ,booster versions, launch_site for the months in year 2015.</a:t>
            </a:r>
          </a:p>
          <a:p>
            <a:pPr>
              <a:spcBef>
                <a:spcPts val="1400"/>
              </a:spcBef>
            </a:pPr>
            <a:endParaRPr lang="en-US" sz="2200"/>
          </a:p>
        </p:txBody>
      </p:sp>
      <p:pic>
        <p:nvPicPr>
          <p:cNvPr id="6" name="Picture 5" descr="Table&#10;&#10;Description automatically generated">
            <a:extLst>
              <a:ext uri="{FF2B5EF4-FFF2-40B4-BE49-F238E27FC236}">
                <a16:creationId xmlns:a16="http://schemas.microsoft.com/office/drawing/2014/main" id="{0FDC99D8-5E55-2017-A2BC-2A61B752D18E}"/>
              </a:ext>
            </a:extLst>
          </p:cNvPr>
          <p:cNvPicPr>
            <a:picLocks noChangeAspect="1"/>
          </p:cNvPicPr>
          <p:nvPr/>
        </p:nvPicPr>
        <p:blipFill>
          <a:blip r:embed="rId2"/>
          <a:stretch>
            <a:fillRect/>
          </a:stretch>
        </p:blipFill>
        <p:spPr>
          <a:xfrm>
            <a:off x="4654296" y="1487330"/>
            <a:ext cx="6903720" cy="38833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51307" y="640081"/>
            <a:ext cx="3377183" cy="368197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bg1"/>
                </a:solidFill>
                <a:latin typeface="+mj-lt"/>
                <a:ea typeface="+mj-ea"/>
                <a:cs typeface="+mj-cs"/>
              </a:rPr>
              <a:t>Rank Landing Outcomes Between 2010-06-04 and 2017-03-20</a:t>
            </a:r>
          </a:p>
        </p:txBody>
      </p:sp>
      <p:pic>
        <p:nvPicPr>
          <p:cNvPr id="6" name="Content Placeholder 5" descr="Table&#10;&#10;Description automatically generated">
            <a:extLst>
              <a:ext uri="{FF2B5EF4-FFF2-40B4-BE49-F238E27FC236}">
                <a16:creationId xmlns:a16="http://schemas.microsoft.com/office/drawing/2014/main" id="{3BA4788C-ECC6-47E1-A0FD-04267E3D8E6E}"/>
              </a:ext>
            </a:extLst>
          </p:cNvPr>
          <p:cNvPicPr>
            <a:picLocks noGrp="1" noChangeAspect="1"/>
          </p:cNvPicPr>
          <p:nvPr>
            <p:ph idx="4294967295"/>
          </p:nvPr>
        </p:nvPicPr>
        <p:blipFill>
          <a:blip r:embed="rId2"/>
          <a:stretch>
            <a:fillRect/>
          </a:stretch>
        </p:blipFill>
        <p:spPr>
          <a:xfrm>
            <a:off x="5195454" y="783121"/>
            <a:ext cx="6356465" cy="529175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33</a:t>
            </a:fld>
            <a:endParaRPr lang="en-US" sz="1200">
              <a:solidFill>
                <a:srgbClr val="898989"/>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endParaRPr lang="en-US" sz="3200" kern="1200" dirty="0">
              <a:solidFill>
                <a:schemeClr val="bg1"/>
              </a:solidFill>
              <a:latin typeface="+mj-lt"/>
              <a:ea typeface="+mj-ea"/>
              <a:cs typeface="+mj-cs"/>
            </a:endParaRPr>
          </a:p>
        </p:txBody>
      </p:sp>
      <p:pic>
        <p:nvPicPr>
          <p:cNvPr id="6" name="Content Placeholder 5">
            <a:extLst>
              <a:ext uri="{FF2B5EF4-FFF2-40B4-BE49-F238E27FC236}">
                <a16:creationId xmlns:a16="http://schemas.microsoft.com/office/drawing/2014/main" id="{FEA3A636-33EA-84BC-E1FE-E32C577FC399}"/>
              </a:ext>
            </a:extLst>
          </p:cNvPr>
          <p:cNvPicPr>
            <a:picLocks noGrp="1" noChangeAspect="1"/>
          </p:cNvPicPr>
          <p:nvPr>
            <p:ph idx="4294967295"/>
          </p:nvPr>
        </p:nvPicPr>
        <p:blipFill>
          <a:blip r:embed="rId2"/>
          <a:stretch>
            <a:fillRect/>
          </a:stretch>
        </p:blipFill>
        <p:spPr>
          <a:xfrm>
            <a:off x="2403396" y="1675227"/>
            <a:ext cx="7385208"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endParaRPr lang="en-US" kern="1200" dirty="0">
              <a:solidFill>
                <a:srgbClr val="FFFFFF"/>
              </a:solidFill>
              <a:latin typeface="+mj-lt"/>
              <a:ea typeface="+mj-ea"/>
              <a:cs typeface="+mj-cs"/>
            </a:endParaRPr>
          </a:p>
        </p:txBody>
      </p:sp>
      <p:pic>
        <p:nvPicPr>
          <p:cNvPr id="6" name="Content Placeholder 3">
            <a:extLst>
              <a:ext uri="{FF2B5EF4-FFF2-40B4-BE49-F238E27FC236}">
                <a16:creationId xmlns:a16="http://schemas.microsoft.com/office/drawing/2014/main" id="{47DFB804-A489-BC24-5DF5-A6A235707C6A}"/>
              </a:ext>
            </a:extLst>
          </p:cNvPr>
          <p:cNvPicPr>
            <a:picLocks noGrp="1" noChangeAspect="1"/>
          </p:cNvPicPr>
          <p:nvPr>
            <p:ph idx="4294967295"/>
          </p:nvPr>
        </p:nvPicPr>
        <p:blipFill>
          <a:blip r:embed="rId2"/>
          <a:stretch>
            <a:fillRect/>
          </a:stretch>
        </p:blipFill>
        <p:spPr>
          <a:xfrm>
            <a:off x="1065310" y="1966293"/>
            <a:ext cx="10061378" cy="445216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CBE0CB71-A537-D621-680F-F7D47D509811}"/>
              </a:ext>
            </a:extLst>
          </p:cNvPr>
          <p:cNvPicPr>
            <a:picLocks noGrp="1" noChangeAspect="1"/>
          </p:cNvPicPr>
          <p:nvPr>
            <p:ph idx="4294967295"/>
          </p:nvPr>
        </p:nvPicPr>
        <p:blipFill rotWithShape="1">
          <a:blip r:embed="rId2"/>
          <a:srcRect l="15481" r="8074"/>
          <a:stretch/>
        </p:blipFill>
        <p:spPr>
          <a:xfrm>
            <a:off x="20" y="1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fontScale="62500" lnSpcReduction="20000"/>
          </a:bodyPr>
          <a:lstStyle/>
          <a:p>
            <a:pPr algn="ctr">
              <a:lnSpc>
                <a:spcPct val="90000"/>
              </a:lnSpc>
              <a:spcAft>
                <a:spcPts val="600"/>
              </a:spcAft>
              <a:defRPr/>
            </a:pPr>
            <a:fld id="{5075537C-CA84-1446-933C-8E9D027F9201}" type="slidenum">
              <a:rPr lang="en-US" sz="1100">
                <a:solidFill>
                  <a:schemeClr val="tx1"/>
                </a:solidFill>
                <a:latin typeface="Calibri" panose="020F0502020204030204"/>
              </a:rPr>
              <a:pPr algn="ctr">
                <a:lnSpc>
                  <a:spcPct val="90000"/>
                </a:lnSpc>
                <a:spcAft>
                  <a:spcPts val="600"/>
                </a:spcAft>
                <a:defRPr/>
              </a:pPr>
              <a:t>37</a:t>
            </a:fld>
            <a:endParaRPr lang="en-US" sz="1100">
              <a:solidFill>
                <a:schemeClr val="tx1"/>
              </a:solidFill>
              <a:latin typeface="Calibri" panose="020F0502020204030204"/>
            </a:endParaRPr>
          </a:p>
        </p:txBody>
      </p:sp>
      <p:cxnSp>
        <p:nvCxnSpPr>
          <p:cNvPr id="15"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endParaRPr lang="en-US" sz="3200" kern="1200" dirty="0">
              <a:solidFill>
                <a:schemeClr val="bg1"/>
              </a:solidFill>
              <a:latin typeface="+mj-lt"/>
              <a:ea typeface="+mj-ea"/>
              <a:cs typeface="+mj-cs"/>
            </a:endParaRPr>
          </a:p>
        </p:txBody>
      </p:sp>
      <p:pic>
        <p:nvPicPr>
          <p:cNvPr id="6" name="Content Placeholder 3">
            <a:extLst>
              <a:ext uri="{FF2B5EF4-FFF2-40B4-BE49-F238E27FC236}">
                <a16:creationId xmlns:a16="http://schemas.microsoft.com/office/drawing/2014/main" id="{A90E63C4-B26E-4512-ECC8-7EFAAB0DE181}"/>
              </a:ext>
            </a:extLst>
          </p:cNvPr>
          <p:cNvPicPr>
            <a:picLocks noGrp="1" noChangeAspect="1"/>
          </p:cNvPicPr>
          <p:nvPr>
            <p:ph idx="4294967295"/>
          </p:nvPr>
        </p:nvPicPr>
        <p:blipFill>
          <a:blip r:embed="rId3"/>
          <a:stretch>
            <a:fillRect/>
          </a:stretch>
        </p:blipFill>
        <p:spPr>
          <a:xfrm>
            <a:off x="1421318" y="1675227"/>
            <a:ext cx="9349364"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270660"/>
            <a:ext cx="10399485" cy="5587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buNone/>
            </a:pPr>
            <a:r>
              <a:rPr lang="en-US" sz="2200" dirty="0">
                <a:solidFill>
                  <a:schemeClr val="accent3">
                    <a:lumMod val="25000"/>
                  </a:schemeClr>
                </a:solidFill>
                <a:latin typeface="Abadi" panose="020B0604020104020204" pitchFamily="34" charset="0"/>
              </a:rPr>
              <a:t> </a:t>
            </a:r>
            <a:r>
              <a:rPr lang="en-IN" dirty="0"/>
              <a:t> 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The goal is to predict whether the first stage will land successfully using machine </a:t>
            </a:r>
            <a:r>
              <a:rPr lang="en-IN" dirty="0" err="1"/>
              <a:t>leanring</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Determining the factors that influence a successful landing</a:t>
            </a:r>
          </a:p>
          <a:p>
            <a:pPr lvl="1">
              <a:spcBef>
                <a:spcPts val="1400"/>
              </a:spcBef>
            </a:pPr>
            <a:r>
              <a:rPr lang="en-US" sz="1800" dirty="0">
                <a:solidFill>
                  <a:schemeClr val="accent3">
                    <a:lumMod val="25000"/>
                  </a:schemeClr>
                </a:solidFill>
                <a:latin typeface="Abadi" panose="020B0604020104020204" pitchFamily="34" charset="0"/>
              </a:rPr>
              <a:t>Interaction between various factors and their impact on the success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a:extLst>
              <a:ext uri="{FF2B5EF4-FFF2-40B4-BE49-F238E27FC236}">
                <a16:creationId xmlns:a16="http://schemas.microsoft.com/office/drawing/2014/main" id="{8F899925-FEF1-B2E1-54A2-E11AF858A30A}"/>
              </a:ext>
            </a:extLst>
          </p:cNvPr>
          <p:cNvPicPr>
            <a:picLocks noGrp="1" noChangeAspect="1"/>
          </p:cNvPicPr>
          <p:nvPr>
            <p:ph idx="4294967295"/>
          </p:nvPr>
        </p:nvPicPr>
        <p:blipFill>
          <a:blip r:embed="rId2"/>
          <a:stretch>
            <a:fillRect/>
          </a:stretch>
        </p:blipFill>
        <p:spPr>
          <a:xfrm>
            <a:off x="1025494" y="68262"/>
            <a:ext cx="10328306" cy="672147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6" name="Content Placeholder 3" descr="Graphical user interface, application&#10;&#10;Description automatically generated">
            <a:extLst>
              <a:ext uri="{FF2B5EF4-FFF2-40B4-BE49-F238E27FC236}">
                <a16:creationId xmlns:a16="http://schemas.microsoft.com/office/drawing/2014/main" id="{415E673F-BF2C-CA26-5BF2-A97878947CBA}"/>
              </a:ext>
            </a:extLst>
          </p:cNvPr>
          <p:cNvPicPr>
            <a:picLocks noGrp="1" noChangeAspect="1"/>
          </p:cNvPicPr>
          <p:nvPr>
            <p:ph idx="4294967295"/>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Classification Accuracy</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2200" dirty="0"/>
              <a:t>The Decision tree model is more accurate when compared to other models. The accuracy of the decision tree is 87.32%</a:t>
            </a:r>
          </a:p>
        </p:txBody>
      </p:sp>
      <p:pic>
        <p:nvPicPr>
          <p:cNvPr id="3" name="Picture 2" descr="Chart, bar chart&#10;&#10;Description automatically generated">
            <a:extLst>
              <a:ext uri="{FF2B5EF4-FFF2-40B4-BE49-F238E27FC236}">
                <a16:creationId xmlns:a16="http://schemas.microsoft.com/office/drawing/2014/main" id="{061577F0-704E-B5B6-4B1C-874995C534B6}"/>
              </a:ext>
            </a:extLst>
          </p:cNvPr>
          <p:cNvPicPr>
            <a:picLocks noChangeAspect="1"/>
          </p:cNvPicPr>
          <p:nvPr/>
        </p:nvPicPr>
        <p:blipFill rotWithShape="1">
          <a:blip r:embed="rId2"/>
          <a:srcRect r="3" b="504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is shown below.</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application&#10;&#10;Description automatically generated">
            <a:extLst>
              <a:ext uri="{FF2B5EF4-FFF2-40B4-BE49-F238E27FC236}">
                <a16:creationId xmlns:a16="http://schemas.microsoft.com/office/drawing/2014/main" id="{F3A78DEE-D772-C0BE-C716-E6FF2EE0BED4}"/>
              </a:ext>
            </a:extLst>
          </p:cNvPr>
          <p:cNvPicPr>
            <a:picLocks noChangeAspect="1"/>
          </p:cNvPicPr>
          <p:nvPr/>
        </p:nvPicPr>
        <p:blipFill>
          <a:blip r:embed="rId3"/>
          <a:stretch>
            <a:fillRect/>
          </a:stretch>
        </p:blipFill>
        <p:spPr>
          <a:xfrm>
            <a:off x="2351942" y="2718811"/>
            <a:ext cx="5448300" cy="37084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06286"/>
            <a:ext cx="10796555" cy="49201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of a launch site increases with the number of flights launched at that site.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drastically increased after 2013.</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and VLEO had the most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 site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Based on the Machine learning prediction, the Decision Tree is more accurate than other methods.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0790"/>
            <a:ext cx="10104817" cy="538189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400" dirty="0">
                <a:solidFill>
                  <a:schemeClr val="accent3">
                    <a:lumMod val="25000"/>
                  </a:schemeClr>
                </a:solidFill>
                <a:latin typeface="Abadi"/>
              </a:rPr>
              <a:t>The Data required were acquired using SpaceX API and information available in the Wikipedia is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a:solidFill>
                  <a:schemeClr val="bg2">
                    <a:lumMod val="50000"/>
                  </a:schemeClr>
                </a:solidFill>
                <a:latin typeface="Abadi"/>
              </a:rPr>
              <a:t>One hot encoding was applied to the categorical attributes</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400" dirty="0">
                <a:solidFill>
                  <a:schemeClr val="accent3">
                    <a:lumMod val="25000"/>
                  </a:schemeClr>
                </a:solidFill>
                <a:latin typeface="Abadi"/>
              </a:rPr>
              <a:t>Various machine learning prediction using models such as KNN, SVC, Decision Tree and Logistic Regression is carried out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is done using the help of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A get request I send and the obtained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file is converted into pandas data frame using the function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is then cleaned, and the missing values are replaced with mean and  processed.</a:t>
            </a:r>
          </a:p>
          <a:p>
            <a:pPr lvl="1">
              <a:lnSpc>
                <a:spcPct val="100000"/>
              </a:lnSpc>
              <a:spcBef>
                <a:spcPts val="1400"/>
              </a:spcBef>
            </a:pPr>
            <a:r>
              <a:rPr lang="en-US" sz="1800" dirty="0">
                <a:solidFill>
                  <a:schemeClr val="accent3">
                    <a:lumMod val="25000"/>
                  </a:schemeClr>
                </a:solidFill>
                <a:latin typeface="Abadi" panose="020B0604020104020204" pitchFamily="34" charset="0"/>
              </a:rPr>
              <a:t>Furthermore, data available in the space X Wikipedia page is web scraped using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HTML tables are then converted into pandas data frame for further analysis.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 is used to collect data. The data is requested and then some basic data wrangling and formatting is done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/karthik2411/IBM-Data-Science/blob/main/Data%20collection%20API.ipynb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Graphical user interface, text, application, email&#10;&#10;Description automatically generated">
            <a:extLst>
              <a:ext uri="{FF2B5EF4-FFF2-40B4-BE49-F238E27FC236}">
                <a16:creationId xmlns:a16="http://schemas.microsoft.com/office/drawing/2014/main" id="{F73F6FD9-9A63-2FD2-30A0-F58E925D4336}"/>
              </a:ext>
            </a:extLst>
          </p:cNvPr>
          <p:cNvPicPr>
            <a:picLocks noChangeAspect="1"/>
          </p:cNvPicPr>
          <p:nvPr/>
        </p:nvPicPr>
        <p:blipFill>
          <a:blip r:embed="rId3"/>
          <a:stretch>
            <a:fillRect/>
          </a:stretch>
        </p:blipFill>
        <p:spPr>
          <a:xfrm>
            <a:off x="5652221" y="1832521"/>
            <a:ext cx="5719041" cy="416664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Web scrapping the SpaceX Wikipedia is done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GitHub URL :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/karthik2411/IBM-Data-Science/blob/main/Data%20Collection%20-%20webscraping.ipynb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Graphical user interface, text, application, email&#10;&#10;Description automatically generated">
            <a:extLst>
              <a:ext uri="{FF2B5EF4-FFF2-40B4-BE49-F238E27FC236}">
                <a16:creationId xmlns:a16="http://schemas.microsoft.com/office/drawing/2014/main" id="{21FBD503-78F4-8FE3-7C2B-D65C6947C47A}"/>
              </a:ext>
            </a:extLst>
          </p:cNvPr>
          <p:cNvPicPr>
            <a:picLocks noChangeAspect="1"/>
          </p:cNvPicPr>
          <p:nvPr/>
        </p:nvPicPr>
        <p:blipFill>
          <a:blip r:embed="rId3"/>
          <a:stretch>
            <a:fillRect/>
          </a:stretch>
        </p:blipFill>
        <p:spPr>
          <a:xfrm>
            <a:off x="5910262" y="1818698"/>
            <a:ext cx="5427198"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536</TotalTime>
  <Words>1235</Words>
  <Application>Microsoft Macintosh PowerPoint</Application>
  <PresentationFormat>Widescreen</PresentationFormat>
  <Paragraphs>178</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Ilango, Karthikeyan</cp:lastModifiedBy>
  <cp:revision>203</cp:revision>
  <dcterms:created xsi:type="dcterms:W3CDTF">2021-04-29T18:58:34Z</dcterms:created>
  <dcterms:modified xsi:type="dcterms:W3CDTF">2022-06-18T15:47:22Z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